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6" r:id="rId12"/>
    <p:sldId id="357" r:id="rId13"/>
    <p:sldId id="355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2467" autoAdjust="0"/>
  </p:normalViewPr>
  <p:slideViewPr>
    <p:cSldViewPr snapToGrid="0">
      <p:cViewPr varScale="1">
        <p:scale>
          <a:sx n="80" d="100"/>
          <a:sy n="80" d="100"/>
        </p:scale>
        <p:origin x="7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ordwall.net/resource/260146/lets-part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707f17ac-69cb-4a91-ac9d-24f3e8315d45/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hyperlink" Target="https://www.e-sfera.hr/dodatni-digitalni-sadrzaji/707f17ac-69cb-4a91-ac9d-24f3e8315d45/assets/audio/37_tim_.mp3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5: </a:t>
            </a:r>
            <a:r>
              <a:rPr lang="hr-HR" sz="6600" b="1" dirty="0" err="1">
                <a:solidFill>
                  <a:srgbClr val="FF0000"/>
                </a:solidFill>
              </a:rPr>
              <a:t>Where</a:t>
            </a:r>
            <a:r>
              <a:rPr lang="hr-HR" sz="6600" b="1" dirty="0">
                <a:solidFill>
                  <a:srgbClr val="FF0000"/>
                </a:solidFill>
              </a:rPr>
              <a:t> I live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9163" y="3004763"/>
            <a:ext cx="7936650" cy="1655762"/>
          </a:xfrm>
        </p:spPr>
        <p:txBody>
          <a:bodyPr>
            <a:normAutofit/>
          </a:bodyPr>
          <a:lstStyle/>
          <a:p>
            <a:r>
              <a:rPr lang="hr-HR" sz="6600" dirty="0" err="1"/>
              <a:t>Let’s</a:t>
            </a:r>
            <a:r>
              <a:rPr lang="hr-HR" sz="6600" dirty="0"/>
              <a:t> party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004B3BF-1EFA-4AB6-9E07-AE18AA27B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02" y="2796058"/>
            <a:ext cx="10429875" cy="164782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3222BAB-F4AC-4DD8-A818-689DAEF92A42}"/>
              </a:ext>
            </a:extLst>
          </p:cNvPr>
          <p:cNvSpPr txBox="1"/>
          <p:nvPr/>
        </p:nvSpPr>
        <p:spPr>
          <a:xfrm>
            <a:off x="683602" y="535675"/>
            <a:ext cx="105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Copy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chart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notebook</a:t>
            </a:r>
            <a:r>
              <a:rPr lang="hr-H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558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2C59B1B4-A3C6-4DB3-B9CA-6F6CB0A952F6}"/>
              </a:ext>
            </a:extLst>
          </p:cNvPr>
          <p:cNvSpPr txBox="1"/>
          <p:nvPr/>
        </p:nvSpPr>
        <p:spPr>
          <a:xfrm>
            <a:off x="673240" y="797510"/>
            <a:ext cx="10691446" cy="526297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i="1" dirty="0"/>
              <a:t>U svojoj grupi (s kojom si izradio prezentaciju) usporedi bilješke i mišljenje o prezentacijama ostalih učenika. Zajednički odlučite što mislite da je važno da druge grupe čuju o svojim prezentacijama te svaki član vaše grupe to dopisuje u svoju tablicu. 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i="1" dirty="0"/>
              <a:t>Na kraju tablice dodajte zajedničku procjenu svog vlastitog rada (svoje prezentacije i izlaganja).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i="1" dirty="0"/>
              <a:t>Nakon što te je učitelj/</a:t>
            </a:r>
            <a:r>
              <a:rPr lang="hr-HR" sz="2800" i="1" dirty="0" err="1"/>
              <a:t>ica</a:t>
            </a:r>
            <a:r>
              <a:rPr lang="hr-HR" sz="2800" i="1" dirty="0"/>
              <a:t> podijelio/la u nove grupe, daj povratnu informaciju o njihovom radu ostalim učenicima iz nove grupe te poslušaj njihovu procjenu tvoje prezentacije.</a:t>
            </a:r>
          </a:p>
          <a:p>
            <a:pPr algn="ctr"/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25062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BD933BCF-2DF7-4237-AA59-94E1CF6217A2}"/>
              </a:ext>
            </a:extLst>
          </p:cNvPr>
          <p:cNvSpPr txBox="1"/>
          <p:nvPr/>
        </p:nvSpPr>
        <p:spPr>
          <a:xfrm>
            <a:off x="1871924" y="869741"/>
            <a:ext cx="8186894" cy="483209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r-HR" sz="2800" i="1" dirty="0"/>
              <a:t>Osvrni se na svoj rad u grupi s kojom si izrađivao prezentaciju te u svoju bilježnicu zapiši sljedeće: 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i="1" dirty="0"/>
              <a:t>Kako si sudjelovao u grupnom radu?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i="1" dirty="0"/>
              <a:t>Što ti je polazilo za rukom?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i="1" dirty="0"/>
              <a:t>Na čemu još trebaš poraditi?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i="1" dirty="0"/>
              <a:t>S kim si najbolje surađivao? Zašto?</a:t>
            </a:r>
          </a:p>
          <a:p>
            <a:pPr algn="ctr"/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268776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7E34881-F022-42B6-B2A0-51494EF5A1EB}"/>
              </a:ext>
            </a:extLst>
          </p:cNvPr>
          <p:cNvSpPr txBox="1"/>
          <p:nvPr/>
        </p:nvSpPr>
        <p:spPr>
          <a:xfrm>
            <a:off x="1014884" y="489719"/>
            <a:ext cx="9053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Let’s</a:t>
            </a:r>
            <a:r>
              <a:rPr lang="hr-HR" sz="2800" dirty="0"/>
              <a:t> </a:t>
            </a:r>
            <a:r>
              <a:rPr lang="hr-HR" sz="2800" dirty="0" err="1"/>
              <a:t>revise</a:t>
            </a:r>
            <a:r>
              <a:rPr lang="hr-HR" sz="2800" dirty="0"/>
              <a:t>!</a:t>
            </a:r>
          </a:p>
          <a:p>
            <a:endParaRPr lang="hr-HR" sz="2800" dirty="0"/>
          </a:p>
          <a:p>
            <a:r>
              <a:rPr lang="hr-HR" sz="2800" dirty="0">
                <a:hlinkClick r:id="rId2"/>
              </a:rPr>
              <a:t>https://wordwall.net/resource/260146/lets-party</a:t>
            </a:r>
            <a:r>
              <a:rPr lang="hr-HR" sz="2800" dirty="0"/>
              <a:t> </a:t>
            </a:r>
          </a:p>
        </p:txBody>
      </p:sp>
      <p:pic>
        <p:nvPicPr>
          <p:cNvPr id="5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A62426B2-956F-40B7-AC6D-3CAD31A5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96" y="3051752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6941A18-E760-4F65-A1CF-689A337C4BB4}"/>
              </a:ext>
            </a:extLst>
          </p:cNvPr>
          <p:cNvSpPr txBox="1"/>
          <p:nvPr/>
        </p:nvSpPr>
        <p:spPr>
          <a:xfrm>
            <a:off x="3780692" y="3201799"/>
            <a:ext cx="782515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dirty="0"/>
              <a:t>LEARN MORE.</a:t>
            </a:r>
          </a:p>
          <a:p>
            <a:pPr algn="ctr"/>
            <a:endParaRPr lang="hr-HR" sz="2400" dirty="0"/>
          </a:p>
          <a:p>
            <a:pPr algn="ctr"/>
            <a:r>
              <a:rPr lang="hr-HR" sz="2400" b="1" dirty="0">
                <a:hlinkClick r:id="rId5"/>
              </a:rPr>
              <a:t>https://www.e-sfera.hr/dodatni-digitalni-sadrzaji/707f17ac-69cb-4a91-ac9d-24f3e8315d45/</a:t>
            </a:r>
            <a:r>
              <a:rPr lang="hr-HR" sz="2400" b="1" dirty="0"/>
              <a:t> </a:t>
            </a:r>
          </a:p>
          <a:p>
            <a:pPr algn="ctr"/>
            <a:endParaRPr lang="hr-HR" sz="2400" b="1" dirty="0"/>
          </a:p>
          <a:p>
            <a:pPr algn="ctr"/>
            <a:r>
              <a:rPr lang="hr-HR" sz="2400" b="1" dirty="0"/>
              <a:t>A </a:t>
            </a:r>
            <a:r>
              <a:rPr lang="hr-HR" sz="2400" b="1" dirty="0" err="1"/>
              <a:t>garden</a:t>
            </a:r>
            <a:r>
              <a:rPr lang="hr-HR" sz="2400" b="1" dirty="0"/>
              <a:t> </a:t>
            </a:r>
            <a:r>
              <a:rPr lang="hr-HR" sz="2400" b="1" dirty="0" err="1"/>
              <a:t>birthday</a:t>
            </a:r>
            <a:r>
              <a:rPr lang="hr-HR" sz="2400" b="1" dirty="0"/>
              <a:t> party</a:t>
            </a:r>
          </a:p>
          <a:p>
            <a:pPr algn="ctr"/>
            <a:br>
              <a:rPr lang="hr-HR" sz="2400" b="1" dirty="0"/>
            </a:b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99151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63B4CA6-37CD-4580-AAE7-CEA2ABE90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69387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22DA9A4-6924-4B50-8161-0BF6C200E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3949429" cy="387614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591C0BC-4FCC-42E6-947B-F0D34DE9C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180" y="-116732"/>
            <a:ext cx="3865123" cy="4328938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354974D2-88E5-406C-A788-F501C60F5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9430" y="66640"/>
            <a:ext cx="4105073" cy="3742861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A277E659-4E74-4032-98EC-9B179779D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9635" y="4110701"/>
            <a:ext cx="5524297" cy="2965537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D0E916BD-80B3-45FB-AFED-5B491E9A0712}"/>
              </a:ext>
            </a:extLst>
          </p:cNvPr>
          <p:cNvSpPr txBox="1"/>
          <p:nvPr/>
        </p:nvSpPr>
        <p:spPr>
          <a:xfrm>
            <a:off x="233463" y="4110701"/>
            <a:ext cx="586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see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pictures</a:t>
            </a:r>
            <a:r>
              <a:rPr lang="hr-HR" sz="2800" dirty="0"/>
              <a:t>?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D35F4B6-B3E3-4B17-9A1D-35B09BE74A99}"/>
              </a:ext>
            </a:extLst>
          </p:cNvPr>
          <p:cNvSpPr txBox="1"/>
          <p:nvPr/>
        </p:nvSpPr>
        <p:spPr>
          <a:xfrm>
            <a:off x="233462" y="5030115"/>
            <a:ext cx="586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What</a:t>
            </a:r>
            <a:r>
              <a:rPr lang="hr-HR" sz="2800" dirty="0"/>
              <a:t> are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people</a:t>
            </a:r>
            <a:r>
              <a:rPr lang="hr-HR" sz="2800" dirty="0"/>
              <a:t> </a:t>
            </a:r>
            <a:r>
              <a:rPr lang="hr-HR" sz="2800" dirty="0" err="1"/>
              <a:t>doing</a:t>
            </a:r>
            <a:r>
              <a:rPr lang="hr-HR" sz="2800" dirty="0"/>
              <a:t>?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0FD59983-F75D-427E-83EA-5B4CC054AA71}"/>
              </a:ext>
            </a:extLst>
          </p:cNvPr>
          <p:cNvSpPr txBox="1"/>
          <p:nvPr/>
        </p:nvSpPr>
        <p:spPr>
          <a:xfrm>
            <a:off x="233462" y="5899356"/>
            <a:ext cx="586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What</a:t>
            </a:r>
            <a:r>
              <a:rPr lang="hr-HR" sz="2800" dirty="0"/>
              <a:t> are </a:t>
            </a:r>
            <a:r>
              <a:rPr lang="hr-HR" sz="2800" dirty="0" err="1"/>
              <a:t>they</a:t>
            </a:r>
            <a:r>
              <a:rPr lang="hr-HR" sz="2800" dirty="0"/>
              <a:t> </a:t>
            </a:r>
            <a:r>
              <a:rPr lang="hr-HR" sz="2800" dirty="0" err="1"/>
              <a:t>wearing</a:t>
            </a:r>
            <a:r>
              <a:rPr lang="hr-HR" sz="2800" dirty="0"/>
              <a:t>?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C0EA676E-37D5-47AC-8325-DD4F7B9B03A1}"/>
              </a:ext>
            </a:extLst>
          </p:cNvPr>
          <p:cNvSpPr txBox="1"/>
          <p:nvPr/>
        </p:nvSpPr>
        <p:spPr>
          <a:xfrm>
            <a:off x="2476066" y="2562261"/>
            <a:ext cx="7239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Look</a:t>
            </a:r>
            <a:r>
              <a:rPr lang="hr-HR" sz="2800" dirty="0"/>
              <a:t> at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pictures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answer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questions</a:t>
            </a:r>
            <a:r>
              <a:rPr lang="hr-H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331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6979671D-FE8A-401F-A218-B62C479FB0CF}"/>
              </a:ext>
            </a:extLst>
          </p:cNvPr>
          <p:cNvSpPr txBox="1"/>
          <p:nvPr/>
        </p:nvSpPr>
        <p:spPr>
          <a:xfrm>
            <a:off x="401934" y="432078"/>
            <a:ext cx="113445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Imagine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are on a: 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>
                <a:solidFill>
                  <a:srgbClr val="7030A0"/>
                </a:solidFill>
              </a:rPr>
              <a:t>New </a:t>
            </a:r>
            <a:r>
              <a:rPr lang="hr-HR" sz="2800" dirty="0" err="1">
                <a:solidFill>
                  <a:srgbClr val="7030A0"/>
                </a:solidFill>
              </a:rPr>
              <a:t>Year’s</a:t>
            </a:r>
            <a:r>
              <a:rPr lang="hr-HR" sz="2800" dirty="0">
                <a:solidFill>
                  <a:srgbClr val="7030A0"/>
                </a:solidFill>
              </a:rPr>
              <a:t> Eve party </a:t>
            </a:r>
            <a:r>
              <a:rPr lang="hr-HR" sz="2800" dirty="0"/>
              <a:t>/ </a:t>
            </a:r>
            <a:r>
              <a:rPr lang="hr-HR" sz="2800" i="1" dirty="0"/>
              <a:t>novogodišnjoj zabavi</a:t>
            </a:r>
          </a:p>
          <a:p>
            <a:pPr algn="ctr"/>
            <a:r>
              <a:rPr lang="hr-HR" sz="2800" dirty="0" err="1">
                <a:solidFill>
                  <a:srgbClr val="7030A0"/>
                </a:solidFill>
              </a:rPr>
              <a:t>village</a:t>
            </a:r>
            <a:r>
              <a:rPr lang="hr-HR" sz="2800" dirty="0">
                <a:solidFill>
                  <a:srgbClr val="7030A0"/>
                </a:solidFill>
              </a:rPr>
              <a:t> festival </a:t>
            </a:r>
            <a:r>
              <a:rPr lang="hr-HR" sz="2800" dirty="0"/>
              <a:t>/ </a:t>
            </a:r>
            <a:r>
              <a:rPr lang="hr-HR" sz="2800" i="1" dirty="0"/>
              <a:t>seoskom festivalu</a:t>
            </a:r>
          </a:p>
          <a:p>
            <a:pPr algn="ctr"/>
            <a:r>
              <a:rPr lang="hr-HR" sz="2800" dirty="0" err="1">
                <a:solidFill>
                  <a:srgbClr val="7030A0"/>
                </a:solidFill>
              </a:rPr>
              <a:t>beach</a:t>
            </a:r>
            <a:r>
              <a:rPr lang="hr-HR" sz="2800" dirty="0">
                <a:solidFill>
                  <a:srgbClr val="7030A0"/>
                </a:solidFill>
              </a:rPr>
              <a:t> party </a:t>
            </a:r>
            <a:r>
              <a:rPr lang="hr-HR" sz="2800" dirty="0"/>
              <a:t>/ </a:t>
            </a:r>
            <a:r>
              <a:rPr lang="hr-HR" sz="2800" i="1" dirty="0"/>
              <a:t>tulumu na plaži</a:t>
            </a:r>
          </a:p>
          <a:p>
            <a:pPr algn="ctr"/>
            <a:r>
              <a:rPr lang="hr-HR" sz="2800" dirty="0" err="1">
                <a:solidFill>
                  <a:srgbClr val="7030A0"/>
                </a:solidFill>
              </a:rPr>
              <a:t>medieval</a:t>
            </a:r>
            <a:r>
              <a:rPr lang="hr-HR" sz="2800" dirty="0">
                <a:solidFill>
                  <a:srgbClr val="7030A0"/>
                </a:solidFill>
              </a:rPr>
              <a:t> festival </a:t>
            </a:r>
            <a:r>
              <a:rPr lang="hr-HR" sz="2800" dirty="0"/>
              <a:t>/ </a:t>
            </a:r>
            <a:r>
              <a:rPr lang="hr-HR" sz="2800" i="1" dirty="0"/>
              <a:t>srednjovjekovnom festivalu</a:t>
            </a:r>
          </a:p>
          <a:p>
            <a:pPr algn="ctr"/>
            <a:endParaRPr lang="hr-HR" sz="2800" dirty="0"/>
          </a:p>
          <a:p>
            <a:pPr algn="ctr"/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see</a:t>
            </a:r>
            <a:r>
              <a:rPr lang="hr-HR" sz="2800" dirty="0"/>
              <a:t> </a:t>
            </a:r>
            <a:r>
              <a:rPr lang="hr-HR" sz="2800" dirty="0" err="1"/>
              <a:t>around</a:t>
            </a:r>
            <a:r>
              <a:rPr lang="hr-HR" sz="2800" dirty="0"/>
              <a:t>?</a:t>
            </a:r>
          </a:p>
          <a:p>
            <a:pPr algn="ctr"/>
            <a:endParaRPr lang="hr-HR" sz="2800" dirty="0"/>
          </a:p>
          <a:p>
            <a:pPr algn="ctr"/>
            <a:r>
              <a:rPr lang="hr-HR" sz="2800" dirty="0" err="1"/>
              <a:t>What</a:t>
            </a:r>
            <a:r>
              <a:rPr lang="hr-HR" sz="2800" dirty="0"/>
              <a:t> are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people</a:t>
            </a:r>
            <a:r>
              <a:rPr lang="hr-HR" sz="2800" dirty="0"/>
              <a:t> </a:t>
            </a:r>
            <a:r>
              <a:rPr lang="hr-HR" sz="2800" dirty="0" err="1"/>
              <a:t>doing</a:t>
            </a:r>
            <a:r>
              <a:rPr lang="hr-HR" sz="2800" dirty="0"/>
              <a:t>? </a:t>
            </a:r>
          </a:p>
          <a:p>
            <a:pPr algn="ctr"/>
            <a:r>
              <a:rPr lang="hr-HR" sz="2800" dirty="0"/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7525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7E060DC-8100-4D14-84B1-D8464728C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89" y="1867834"/>
            <a:ext cx="11217294" cy="238616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F6D92964-80E5-495B-9F95-BD79DEBF8E2F}"/>
              </a:ext>
            </a:extLst>
          </p:cNvPr>
          <p:cNvSpPr txBox="1"/>
          <p:nvPr/>
        </p:nvSpPr>
        <p:spPr>
          <a:xfrm>
            <a:off x="9164097" y="4514457"/>
            <a:ext cx="26025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5"/>
              </a:rPr>
              <a:t>https://www.e-sfera.hr/dodatni-digitalni-sadrzaji/707f17ac-69cb-4a91-ac9d-24f3e8315d45/assets/audio/37_tim_.mp3</a:t>
            </a:r>
            <a:r>
              <a:rPr lang="hr-HR" dirty="0"/>
              <a:t> </a:t>
            </a:r>
          </a:p>
        </p:txBody>
      </p:sp>
      <p:pic>
        <p:nvPicPr>
          <p:cNvPr id="9" name="37_tim_">
            <a:hlinkClick r:id="" action="ppaction://media"/>
            <a:extLst>
              <a:ext uri="{FF2B5EF4-FFF2-40B4-BE49-F238E27FC236}">
                <a16:creationId xmlns:a16="http://schemas.microsoft.com/office/drawing/2014/main" id="{46B6826A-145E-4C1E-B0C1-4C731B8F6C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82260" y="5147938"/>
            <a:ext cx="487363" cy="487363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1A41B900-2780-4986-AFBF-150810AE789D}"/>
              </a:ext>
            </a:extLst>
          </p:cNvPr>
          <p:cNvSpPr txBox="1"/>
          <p:nvPr/>
        </p:nvSpPr>
        <p:spPr>
          <a:xfrm>
            <a:off x="5548102" y="3202972"/>
            <a:ext cx="40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1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8C5D7CE9-EC91-445A-B6CA-2FE479214FC3}"/>
              </a:ext>
            </a:extLst>
          </p:cNvPr>
          <p:cNvSpPr txBox="1"/>
          <p:nvPr/>
        </p:nvSpPr>
        <p:spPr>
          <a:xfrm>
            <a:off x="5548102" y="2364158"/>
            <a:ext cx="40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4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0C9F992-7A38-4DE2-AD18-E26D8AC47ABE}"/>
              </a:ext>
            </a:extLst>
          </p:cNvPr>
          <p:cNvSpPr txBox="1"/>
          <p:nvPr/>
        </p:nvSpPr>
        <p:spPr>
          <a:xfrm>
            <a:off x="5548102" y="2811130"/>
            <a:ext cx="40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3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E5723A27-4F8F-425B-8A07-0DA3A1385C57}"/>
              </a:ext>
            </a:extLst>
          </p:cNvPr>
          <p:cNvSpPr txBox="1"/>
          <p:nvPr/>
        </p:nvSpPr>
        <p:spPr>
          <a:xfrm>
            <a:off x="5548102" y="3594814"/>
            <a:ext cx="40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501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8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8E700EF-EAA0-45B3-BCFA-EFA5E3A54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869"/>
            <a:ext cx="7715849" cy="335562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F753860-CAEB-49BC-B81B-431229E2B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118" y="2690307"/>
            <a:ext cx="5681882" cy="416769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6AAD341A-4951-49B8-B092-3F60DF2B0C22}"/>
              </a:ext>
            </a:extLst>
          </p:cNvPr>
          <p:cNvSpPr txBox="1"/>
          <p:nvPr/>
        </p:nvSpPr>
        <p:spPr>
          <a:xfrm>
            <a:off x="276348" y="4650388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Look</a:t>
            </a:r>
            <a:r>
              <a:rPr lang="hr-HR" sz="2800" dirty="0"/>
              <a:t> at </a:t>
            </a:r>
            <a:r>
              <a:rPr lang="hr-HR" sz="2800" dirty="0" err="1"/>
              <a:t>Tim’s</a:t>
            </a:r>
            <a:r>
              <a:rPr lang="hr-HR" sz="2800" dirty="0"/>
              <a:t> </a:t>
            </a:r>
            <a:r>
              <a:rPr lang="hr-HR" sz="2800" dirty="0" err="1"/>
              <a:t>photos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complete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sentences</a:t>
            </a:r>
            <a:r>
              <a:rPr lang="hr-HR" sz="2800" dirty="0"/>
              <a:t> </a:t>
            </a:r>
            <a:r>
              <a:rPr lang="hr-HR" sz="2800" dirty="0" err="1"/>
              <a:t>with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words</a:t>
            </a:r>
            <a:r>
              <a:rPr lang="hr-HR" sz="2800" dirty="0"/>
              <a:t> </a:t>
            </a:r>
            <a:r>
              <a:rPr lang="hr-HR" sz="2800" dirty="0" err="1"/>
              <a:t>given</a:t>
            </a:r>
            <a:r>
              <a:rPr lang="hr-HR" sz="2800" dirty="0"/>
              <a:t>.</a:t>
            </a:r>
          </a:p>
          <a:p>
            <a:endParaRPr lang="hr-HR" sz="2800" i="1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E88DC1C0-722D-4AF9-BF27-27AC86C6C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65" y="1113050"/>
            <a:ext cx="5129189" cy="4631899"/>
          </a:xfrm>
          <a:prstGeom prst="rect">
            <a:avLst/>
          </a:prstGeom>
          <a:ln w="66675">
            <a:solidFill>
              <a:srgbClr val="C00000"/>
            </a:solidFill>
          </a:ln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E67587C1-5C64-410F-9A16-67A68E80C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348" y="768002"/>
            <a:ext cx="3600660" cy="3221643"/>
          </a:xfrm>
          <a:prstGeom prst="rect">
            <a:avLst/>
          </a:prstGeom>
          <a:ln w="34925">
            <a:solidFill>
              <a:srgbClr val="C00000"/>
            </a:solidFill>
          </a:ln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39419034-8492-4BFF-BB28-FFE7A445AC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765" y="4197239"/>
            <a:ext cx="4082478" cy="1923475"/>
          </a:xfrm>
          <a:prstGeom prst="rect">
            <a:avLst/>
          </a:prstGeom>
          <a:ln w="47625">
            <a:solidFill>
              <a:srgbClr val="C00000"/>
            </a:solidFill>
          </a:ln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E6B09564-5923-4882-9D6A-EDB560C0A21D}"/>
              </a:ext>
            </a:extLst>
          </p:cNvPr>
          <p:cNvSpPr txBox="1"/>
          <p:nvPr/>
        </p:nvSpPr>
        <p:spPr>
          <a:xfrm>
            <a:off x="3395736" y="3835989"/>
            <a:ext cx="212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are </a:t>
            </a:r>
            <a:r>
              <a:rPr lang="hr-HR" sz="2800" b="1" dirty="0" err="1">
                <a:solidFill>
                  <a:srgbClr val="92D050"/>
                </a:solidFill>
              </a:rPr>
              <a:t>playing</a:t>
            </a:r>
            <a:endParaRPr lang="hr-HR" sz="2800" b="1" dirty="0">
              <a:solidFill>
                <a:srgbClr val="92D05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A80426A3-0D79-4BE3-A70E-C5F68BB762D9}"/>
              </a:ext>
            </a:extLst>
          </p:cNvPr>
          <p:cNvSpPr txBox="1"/>
          <p:nvPr/>
        </p:nvSpPr>
        <p:spPr>
          <a:xfrm>
            <a:off x="6652398" y="1248809"/>
            <a:ext cx="212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are </a:t>
            </a:r>
            <a:r>
              <a:rPr lang="hr-HR" sz="2800" b="1" dirty="0" err="1">
                <a:solidFill>
                  <a:srgbClr val="92D050"/>
                </a:solidFill>
              </a:rPr>
              <a:t>wearing</a:t>
            </a:r>
            <a:endParaRPr lang="hr-HR" sz="2800" b="1" dirty="0">
              <a:solidFill>
                <a:srgbClr val="92D050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4F500E8E-6805-4DEA-AE64-60D4F0BE8C03}"/>
              </a:ext>
            </a:extLst>
          </p:cNvPr>
          <p:cNvSpPr txBox="1"/>
          <p:nvPr/>
        </p:nvSpPr>
        <p:spPr>
          <a:xfrm>
            <a:off x="6652397" y="3312769"/>
            <a:ext cx="212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are </a:t>
            </a:r>
            <a:r>
              <a:rPr lang="hr-HR" sz="2800" b="1" dirty="0" err="1">
                <a:solidFill>
                  <a:srgbClr val="92D050"/>
                </a:solidFill>
              </a:rPr>
              <a:t>dancing</a:t>
            </a:r>
            <a:endParaRPr lang="hr-HR" sz="2800" b="1" dirty="0">
              <a:solidFill>
                <a:srgbClr val="92D050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71B4A846-F542-46DA-B68C-A6C3CB4FD4F1}"/>
              </a:ext>
            </a:extLst>
          </p:cNvPr>
          <p:cNvSpPr txBox="1"/>
          <p:nvPr/>
        </p:nvSpPr>
        <p:spPr>
          <a:xfrm>
            <a:off x="6510118" y="5158976"/>
            <a:ext cx="212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are </a:t>
            </a:r>
            <a:r>
              <a:rPr lang="hr-HR" sz="2800" b="1" dirty="0" err="1">
                <a:solidFill>
                  <a:srgbClr val="92D050"/>
                </a:solidFill>
              </a:rPr>
              <a:t>having</a:t>
            </a:r>
            <a:endParaRPr lang="hr-HR" sz="2800" b="1" dirty="0">
              <a:solidFill>
                <a:srgbClr val="92D05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0A4896CF-2F9F-42B6-B7D2-07939A56E4DB}"/>
              </a:ext>
            </a:extLst>
          </p:cNvPr>
          <p:cNvSpPr txBox="1"/>
          <p:nvPr/>
        </p:nvSpPr>
        <p:spPr>
          <a:xfrm>
            <a:off x="7224158" y="4008699"/>
            <a:ext cx="212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92D050"/>
                </a:solidFill>
              </a:rPr>
              <a:t>is</a:t>
            </a:r>
            <a:r>
              <a:rPr lang="hr-HR" sz="2800" b="1" dirty="0">
                <a:solidFill>
                  <a:srgbClr val="92D050"/>
                </a:solidFill>
              </a:rPr>
              <a:t> surfing</a:t>
            </a:r>
          </a:p>
        </p:txBody>
      </p:sp>
    </p:spTree>
    <p:extLst>
      <p:ext uri="{BB962C8B-B14F-4D97-AF65-F5344CB8AC3E}">
        <p14:creationId xmlns:p14="http://schemas.microsoft.com/office/powerpoint/2010/main" val="403865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5" grpId="0"/>
      <p:bldP spid="16" grpId="0"/>
      <p:bldP spid="17" grpId="0"/>
      <p:bldP spid="1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A3242759-FDF1-44B2-BF72-598CB0AC3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25407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30F985C3-8E59-4061-9926-D23A0277A5EE}"/>
              </a:ext>
            </a:extLst>
          </p:cNvPr>
          <p:cNvSpPr txBox="1"/>
          <p:nvPr/>
        </p:nvSpPr>
        <p:spPr>
          <a:xfrm>
            <a:off x="5677317" y="102815"/>
            <a:ext cx="5777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p. 54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F8DE4B0-3E8C-403F-8D04-8F3CFB9E1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79" y="616465"/>
            <a:ext cx="10565213" cy="6138720"/>
          </a:xfrm>
          <a:prstGeom prst="rect">
            <a:avLst/>
          </a:prstGeom>
          <a:ln w="60325">
            <a:solidFill>
              <a:srgbClr val="C00000"/>
            </a:solidFill>
          </a:ln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8785D01F-7BE3-4903-B494-C56C5306FDFF}"/>
              </a:ext>
            </a:extLst>
          </p:cNvPr>
          <p:cNvSpPr txBox="1"/>
          <p:nvPr/>
        </p:nvSpPr>
        <p:spPr>
          <a:xfrm>
            <a:off x="4863401" y="2940310"/>
            <a:ext cx="16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celebrating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BCD0D307-44BA-4249-BD96-79A4D73C807C}"/>
              </a:ext>
            </a:extLst>
          </p:cNvPr>
          <p:cNvSpPr txBox="1"/>
          <p:nvPr/>
        </p:nvSpPr>
        <p:spPr>
          <a:xfrm>
            <a:off x="3749709" y="3885736"/>
            <a:ext cx="16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craftsmen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047775DF-7C56-4BD5-8E23-D2C91C98ADE9}"/>
              </a:ext>
            </a:extLst>
          </p:cNvPr>
          <p:cNvSpPr txBox="1"/>
          <p:nvPr/>
        </p:nvSpPr>
        <p:spPr>
          <a:xfrm>
            <a:off x="6938387" y="4456717"/>
            <a:ext cx="16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beaches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61062AA-FC27-49DB-8F60-454F7601AE2D}"/>
              </a:ext>
            </a:extLst>
          </p:cNvPr>
          <p:cNvSpPr txBox="1"/>
          <p:nvPr/>
        </p:nvSpPr>
        <p:spPr>
          <a:xfrm>
            <a:off x="7014901" y="4818108"/>
            <a:ext cx="16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barbecue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7DAE5BAD-7E2E-4FFC-B61F-D708DAA4E9D2}"/>
              </a:ext>
            </a:extLst>
          </p:cNvPr>
          <p:cNvSpPr txBox="1"/>
          <p:nvPr/>
        </p:nvSpPr>
        <p:spPr>
          <a:xfrm>
            <a:off x="2272601" y="5048940"/>
            <a:ext cx="16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surfing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45CD0BB7-AF64-4D7A-A773-0D8BDFB104E1}"/>
              </a:ext>
            </a:extLst>
          </p:cNvPr>
          <p:cNvSpPr txBox="1"/>
          <p:nvPr/>
        </p:nvSpPr>
        <p:spPr>
          <a:xfrm>
            <a:off x="7649308" y="6243383"/>
            <a:ext cx="1833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tournament</a:t>
            </a:r>
            <a:endParaRPr lang="hr-HR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2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A7BC263-18CF-4CC3-AE7C-529993CA6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49" y="567782"/>
            <a:ext cx="9839325" cy="599122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1D28B08E-DFFA-4F26-B629-2E51BDFB5B4A}"/>
              </a:ext>
            </a:extLst>
          </p:cNvPr>
          <p:cNvSpPr txBox="1"/>
          <p:nvPr/>
        </p:nvSpPr>
        <p:spPr>
          <a:xfrm>
            <a:off x="4758523" y="4224863"/>
            <a:ext cx="4699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/>
              <a:t>Possible</a:t>
            </a:r>
            <a:r>
              <a:rPr lang="hr-HR" sz="2400" i="1" dirty="0"/>
              <a:t> </a:t>
            </a:r>
            <a:r>
              <a:rPr lang="hr-HR" sz="2400" i="1" dirty="0" err="1"/>
              <a:t>answers</a:t>
            </a:r>
            <a:r>
              <a:rPr lang="hr-HR" sz="2400" i="1" dirty="0"/>
              <a:t>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D3A4975-0E3C-404D-9B55-DA4DC1D36309}"/>
              </a:ext>
            </a:extLst>
          </p:cNvPr>
          <p:cNvSpPr txBox="1"/>
          <p:nvPr/>
        </p:nvSpPr>
        <p:spPr>
          <a:xfrm>
            <a:off x="1580941" y="4930742"/>
            <a:ext cx="4699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 err="1">
                <a:solidFill>
                  <a:srgbClr val="92D050"/>
                </a:solidFill>
              </a:rPr>
              <a:t>They</a:t>
            </a:r>
            <a:r>
              <a:rPr lang="hr-HR" sz="2400" b="1" i="1" dirty="0">
                <a:solidFill>
                  <a:srgbClr val="92D050"/>
                </a:solidFill>
              </a:rPr>
              <a:t> are </a:t>
            </a:r>
            <a:r>
              <a:rPr lang="hr-HR" sz="2400" b="1" i="1" dirty="0" err="1">
                <a:solidFill>
                  <a:srgbClr val="92D050"/>
                </a:solidFill>
              </a:rPr>
              <a:t>taking</a:t>
            </a:r>
            <a:r>
              <a:rPr lang="hr-HR" sz="2400" b="1" i="1" dirty="0">
                <a:solidFill>
                  <a:srgbClr val="92D050"/>
                </a:solidFill>
              </a:rPr>
              <a:t> a </a:t>
            </a:r>
            <a:r>
              <a:rPr lang="hr-HR" sz="2400" b="1" i="1" dirty="0" err="1">
                <a:solidFill>
                  <a:srgbClr val="92D050"/>
                </a:solidFill>
              </a:rPr>
              <a:t>selfie</a:t>
            </a:r>
            <a:r>
              <a:rPr lang="hr-HR" sz="2400" b="1" i="1" dirty="0">
                <a:solidFill>
                  <a:srgbClr val="92D050"/>
                </a:solidFill>
              </a:rPr>
              <a:t> </a:t>
            </a:r>
            <a:r>
              <a:rPr lang="hr-HR" sz="2400" b="1" i="1" dirty="0" err="1">
                <a:solidFill>
                  <a:srgbClr val="92D050"/>
                </a:solidFill>
              </a:rPr>
              <a:t>with</a:t>
            </a:r>
            <a:r>
              <a:rPr lang="hr-HR" sz="2400" b="1" i="1" dirty="0">
                <a:solidFill>
                  <a:srgbClr val="92D050"/>
                </a:solidFill>
              </a:rPr>
              <a:t> a </a:t>
            </a:r>
          </a:p>
          <a:p>
            <a:r>
              <a:rPr lang="hr-HR" sz="2400" b="1" i="1" dirty="0" err="1">
                <a:solidFill>
                  <a:srgbClr val="92D050"/>
                </a:solidFill>
              </a:rPr>
              <a:t>selfie</a:t>
            </a:r>
            <a:r>
              <a:rPr lang="hr-HR" sz="2400" b="1" i="1" dirty="0">
                <a:solidFill>
                  <a:srgbClr val="92D050"/>
                </a:solidFill>
              </a:rPr>
              <a:t> </a:t>
            </a:r>
            <a:r>
              <a:rPr lang="hr-HR" sz="2400" b="1" i="1" dirty="0" err="1">
                <a:solidFill>
                  <a:srgbClr val="92D050"/>
                </a:solidFill>
              </a:rPr>
              <a:t>stick</a:t>
            </a:r>
            <a:r>
              <a:rPr lang="hr-HR" sz="2400" b="1" i="1" dirty="0">
                <a:solidFill>
                  <a:srgbClr val="92D050"/>
                </a:solidFill>
              </a:rPr>
              <a:t>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361284D-323E-44BA-9649-CD6DED4F8D42}"/>
              </a:ext>
            </a:extLst>
          </p:cNvPr>
          <p:cNvSpPr txBox="1"/>
          <p:nvPr/>
        </p:nvSpPr>
        <p:spPr>
          <a:xfrm>
            <a:off x="6375680" y="4930742"/>
            <a:ext cx="4699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 err="1">
                <a:solidFill>
                  <a:srgbClr val="92D050"/>
                </a:solidFill>
              </a:rPr>
              <a:t>They</a:t>
            </a:r>
            <a:r>
              <a:rPr lang="hr-HR" sz="2400" b="1" i="1" dirty="0">
                <a:solidFill>
                  <a:srgbClr val="92D050"/>
                </a:solidFill>
              </a:rPr>
              <a:t> are </a:t>
            </a:r>
            <a:r>
              <a:rPr lang="hr-HR" sz="2400" b="1" i="1" dirty="0" err="1">
                <a:solidFill>
                  <a:srgbClr val="92D050"/>
                </a:solidFill>
              </a:rPr>
              <a:t>having</a:t>
            </a:r>
            <a:r>
              <a:rPr lang="hr-HR" sz="2400" b="1" i="1" dirty="0">
                <a:solidFill>
                  <a:srgbClr val="92D050"/>
                </a:solidFill>
              </a:rPr>
              <a:t> a </a:t>
            </a:r>
            <a:r>
              <a:rPr lang="hr-HR" sz="2400" b="1" i="1" dirty="0" err="1">
                <a:solidFill>
                  <a:srgbClr val="92D050"/>
                </a:solidFill>
              </a:rPr>
              <a:t>barbecue</a:t>
            </a:r>
            <a:r>
              <a:rPr lang="hr-HR" sz="2400" b="1" i="1" dirty="0">
                <a:solidFill>
                  <a:srgbClr val="92D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251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580A27B9-7015-46C2-8553-5ECBDBFE8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69387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B775085-AB1D-4635-B51A-86D9A7699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381" y="208268"/>
            <a:ext cx="4899100" cy="3472177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AD19950D-CB68-4777-BA16-00E10A2223B5}"/>
              </a:ext>
            </a:extLst>
          </p:cNvPr>
          <p:cNvSpPr txBox="1"/>
          <p:nvPr/>
        </p:nvSpPr>
        <p:spPr>
          <a:xfrm>
            <a:off x="844062" y="3888712"/>
            <a:ext cx="108924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Here are some </a:t>
            </a:r>
            <a:r>
              <a:rPr lang="hr-HR" sz="2800" dirty="0" err="1"/>
              <a:t>suggestions</a:t>
            </a:r>
            <a:r>
              <a:rPr lang="hr-HR" sz="2800" dirty="0"/>
              <a:t>, but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choose</a:t>
            </a:r>
            <a:r>
              <a:rPr lang="hr-HR" sz="2800" dirty="0"/>
              <a:t> one on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own</a:t>
            </a:r>
            <a:r>
              <a:rPr lang="hr-HR" sz="2800" dirty="0"/>
              <a:t> as </a:t>
            </a:r>
            <a:r>
              <a:rPr lang="hr-HR" sz="2800" dirty="0" err="1"/>
              <a:t>well</a:t>
            </a:r>
            <a:r>
              <a:rPr lang="hr-HR" sz="2800" dirty="0"/>
              <a:t>. </a:t>
            </a:r>
          </a:p>
          <a:p>
            <a:endParaRPr lang="hr-HR" sz="2800" dirty="0"/>
          </a:p>
          <a:p>
            <a:r>
              <a:rPr lang="hr-HR" sz="2800" b="1" i="1" dirty="0" err="1"/>
              <a:t>Cest</a:t>
            </a:r>
            <a:r>
              <a:rPr lang="hr-HR" sz="2800" b="1" i="1" dirty="0"/>
              <a:t> </a:t>
            </a:r>
            <a:r>
              <a:rPr lang="hr-HR" sz="2800" b="1" i="1" dirty="0" err="1"/>
              <a:t>is</a:t>
            </a:r>
            <a:r>
              <a:rPr lang="hr-HR" sz="2800" b="1" i="1" dirty="0"/>
              <a:t> </a:t>
            </a:r>
            <a:r>
              <a:rPr lang="hr-HR" sz="2800" b="1" i="1" dirty="0" err="1"/>
              <a:t>d’Best</a:t>
            </a:r>
            <a:r>
              <a:rPr lang="hr-HR" sz="2800" b="1" i="1" dirty="0"/>
              <a:t> </a:t>
            </a:r>
            <a:r>
              <a:rPr lang="hr-HR" sz="2800" i="1" dirty="0"/>
              <a:t>(Zagreb)		</a:t>
            </a:r>
            <a:r>
              <a:rPr lang="hr-HR" sz="2800" b="1" i="1" dirty="0" err="1"/>
              <a:t>Venice</a:t>
            </a:r>
            <a:r>
              <a:rPr lang="hr-HR" sz="2800" b="1" i="1" dirty="0"/>
              <a:t> Carnival </a:t>
            </a:r>
            <a:r>
              <a:rPr lang="hr-HR" sz="2800" i="1" dirty="0"/>
              <a:t>(Venecija, Italija)</a:t>
            </a:r>
          </a:p>
          <a:p>
            <a:r>
              <a:rPr lang="hr-HR" sz="2800" b="1" i="1" dirty="0" err="1"/>
              <a:t>Špancirfest</a:t>
            </a:r>
            <a:r>
              <a:rPr lang="hr-HR" sz="2800" i="1" dirty="0"/>
              <a:t> (Varaždin)		</a:t>
            </a:r>
            <a:r>
              <a:rPr lang="hr-HR" sz="2800" b="1" i="1" dirty="0"/>
              <a:t>St </a:t>
            </a:r>
            <a:r>
              <a:rPr lang="hr-HR" sz="2800" b="1" i="1" dirty="0" err="1"/>
              <a:t>Patrick’s</a:t>
            </a:r>
            <a:r>
              <a:rPr lang="hr-HR" sz="2800" b="1" i="1" dirty="0"/>
              <a:t> Day </a:t>
            </a:r>
            <a:r>
              <a:rPr lang="hr-HR" sz="2800" i="1" dirty="0"/>
              <a:t>(Dublin, Irska)</a:t>
            </a:r>
          </a:p>
        </p:txBody>
      </p:sp>
    </p:spTree>
    <p:extLst>
      <p:ext uri="{BB962C8B-B14F-4D97-AF65-F5344CB8AC3E}">
        <p14:creationId xmlns:p14="http://schemas.microsoft.com/office/powerpoint/2010/main" val="236498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3E8EE60F-094B-49D9-8CB7-A80647E2338F}"/>
              </a:ext>
            </a:extLst>
          </p:cNvPr>
          <p:cNvSpPr txBox="1"/>
          <p:nvPr/>
        </p:nvSpPr>
        <p:spPr>
          <a:xfrm>
            <a:off x="1318008" y="1864679"/>
            <a:ext cx="9274629" cy="310854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i="1" dirty="0"/>
              <a:t>Izradi prezentaciju o uličnom festivalu.</a:t>
            </a:r>
          </a:p>
          <a:p>
            <a:pPr algn="ctr"/>
            <a:r>
              <a:rPr lang="hr-HR" sz="2800" i="1" dirty="0"/>
              <a:t>Prezentaciju možeš napraviti u papirnatom ili digitalnom obliku.</a:t>
            </a:r>
          </a:p>
          <a:p>
            <a:pPr algn="ctr"/>
            <a:r>
              <a:rPr lang="hr-HR" sz="2800" i="1" dirty="0"/>
              <a:t>Pronađi 5 fotografija i ispod svake fotografije napiši što ona prikazuje i što ljudi na njoj rade tj. što se događa. </a:t>
            </a:r>
          </a:p>
          <a:p>
            <a:pPr algn="ctr"/>
            <a:r>
              <a:rPr lang="hr-HR" sz="2800" i="1" dirty="0"/>
              <a:t>Svaku fotografiju opiši u najmanje dvije rečenice.</a:t>
            </a:r>
          </a:p>
          <a:p>
            <a:pPr algn="ctr"/>
            <a:endParaRPr lang="hr-HR" sz="2800" i="1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8125C85-DFB5-4634-B118-882412E38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49"/>
            <a:ext cx="5169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6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6855</TotalTime>
  <Words>424</Words>
  <Application>Microsoft Office PowerPoint</Application>
  <PresentationFormat>Widescreen</PresentationFormat>
  <Paragraphs>71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UNIT 5: Where I live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288</cp:revision>
  <dcterms:created xsi:type="dcterms:W3CDTF">2020-09-19T11:02:00Z</dcterms:created>
  <dcterms:modified xsi:type="dcterms:W3CDTF">2022-09-20T08:18:46Z</dcterms:modified>
</cp:coreProperties>
</file>